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88" r:id="rId4"/>
    <p:sldId id="293" r:id="rId5"/>
    <p:sldId id="294" r:id="rId6"/>
    <p:sldId id="289" r:id="rId7"/>
    <p:sldId id="292" r:id="rId8"/>
    <p:sldId id="262" r:id="rId9"/>
    <p:sldId id="296" r:id="rId10"/>
    <p:sldId id="279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D095E-7162-4CC4-A175-DCA5C19A3D8C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691B-A7E8-4FEB-8A1A-CBA13466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 of Other 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</a:p>
          <a:p>
            <a:r>
              <a:rPr lang="en-US" dirty="0" smtClean="0"/>
              <a:t>Section </a:t>
            </a:r>
            <a:r>
              <a:rPr lang="en-US" dirty="0" smtClean="0"/>
              <a:t>8.4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will be able to find the </a:t>
            </a:r>
            <a:r>
              <a:rPr lang="en-US" dirty="0" smtClean="0"/>
              <a:t>area of trapezoids and other irregular figures.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Height of a </a:t>
            </a:r>
            <a:r>
              <a:rPr lang="en-US" b="1" dirty="0" smtClean="0"/>
              <a:t>trapezoid</a:t>
            </a:r>
            <a:r>
              <a:rPr lang="en-US" b="1" dirty="0" smtClean="0"/>
              <a:t> </a:t>
            </a:r>
            <a:r>
              <a:rPr lang="en-US" b="1" dirty="0" smtClean="0"/>
              <a:t>– </a:t>
            </a:r>
            <a:r>
              <a:rPr lang="en-US" dirty="0" smtClean="0"/>
              <a:t>is the vertical height from a perpendicular line off </a:t>
            </a:r>
            <a:r>
              <a:rPr lang="en-US" dirty="0" smtClean="0"/>
              <a:t>one base connecting to another</a:t>
            </a:r>
            <a:endParaRPr lang="en-US" dirty="0" smtClean="0"/>
          </a:p>
          <a:p>
            <a:r>
              <a:rPr lang="en-US" b="1" dirty="0" smtClean="0"/>
              <a:t>Bases of a trapezoid </a:t>
            </a:r>
            <a:r>
              <a:rPr lang="en-US" b="1" dirty="0"/>
              <a:t>– </a:t>
            </a:r>
            <a:r>
              <a:rPr lang="en-US" dirty="0" smtClean="0"/>
              <a:t>the two parallel sides of a trapezoid</a:t>
            </a:r>
            <a:endParaRPr lang="en-US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358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/>
          <p:cNvSpPr/>
          <p:nvPr/>
        </p:nvSpPr>
        <p:spPr>
          <a:xfrm>
            <a:off x="5598942" y="4178105"/>
            <a:ext cx="2658793" cy="119575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79962" y="3661247"/>
            <a:ext cx="3896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9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5                                     5.1        5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</a:t>
            </a:r>
            <a:r>
              <a:rPr lang="en-US" dirty="0" smtClean="0"/>
              <a:t>– Area of a Trapezoid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8333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Formula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</a:rPr>
                      <m:t>𝐴</m:t>
                    </m:r>
                    <m:r>
                      <a:rPr lang="en-US" i="1" smtClean="0">
                        <a:solidFill>
                          <a:srgbClr val="FF0000"/>
                        </a:solidFill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</a:rPr>
                      <m:t>h</m:t>
                    </m:r>
                    <m:r>
                      <a:rPr lang="en-US" i="1">
                        <a:solidFill>
                          <a:srgbClr val="FF0000"/>
                        </a:solidFill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833382"/>
              </a:xfr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7934178" y="4178105"/>
            <a:ext cx="14068" cy="1195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66892" y="5134708"/>
            <a:ext cx="267286" cy="2391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2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rapezoid 2"/>
          <p:cNvSpPr/>
          <p:nvPr/>
        </p:nvSpPr>
        <p:spPr>
          <a:xfrm>
            <a:off x="5739619" y="3263705"/>
            <a:ext cx="3348110" cy="1941341"/>
          </a:xfrm>
          <a:prstGeom prst="trapezoid">
            <a:avLst>
              <a:gd name="adj" fmla="val 734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160455" y="3263705"/>
            <a:ext cx="14068" cy="19413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22831" y="4909625"/>
            <a:ext cx="351692" cy="295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81489" y="2897945"/>
            <a:ext cx="4825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	 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8                         13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</a:t>
            </a:r>
          </a:p>
          <a:p>
            <a:r>
              <a:rPr lang="en-US" dirty="0"/>
              <a:t>	</a:t>
            </a:r>
            <a:r>
              <a:rPr lang="en-US" dirty="0" smtClean="0"/>
              <a:t>				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6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220308" y="5162843"/>
            <a:ext cx="2532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220308" y="3868615"/>
            <a:ext cx="14068" cy="1294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52492" y="2954215"/>
            <a:ext cx="0" cy="220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34376" y="2954215"/>
            <a:ext cx="2518116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34376" y="4853353"/>
            <a:ext cx="267286" cy="295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85206" y="4867422"/>
            <a:ext cx="267286" cy="295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3194" y="2489982"/>
            <a:ext cx="4234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15.8cm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8.5cm                                              13.5cm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15cm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2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179298" y="3488788"/>
            <a:ext cx="0" cy="1505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79298" y="4994031"/>
            <a:ext cx="3432515" cy="140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79298" y="3488788"/>
            <a:ext cx="19413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11813" y="3488788"/>
            <a:ext cx="0" cy="1519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20640" y="3488788"/>
            <a:ext cx="14068" cy="112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20640" y="3488788"/>
            <a:ext cx="1477108" cy="112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344526" y="4712674"/>
            <a:ext cx="267286" cy="295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79300" y="4698610"/>
            <a:ext cx="267286" cy="295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53354" y="3488791"/>
            <a:ext cx="267286" cy="295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179297" y="3502852"/>
            <a:ext cx="267286" cy="295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61846" y="3126485"/>
            <a:ext cx="47830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</a:t>
            </a:r>
            <a:r>
              <a:rPr lang="en-US" sz="1200" dirty="0" smtClean="0">
                <a:solidFill>
                  <a:srgbClr val="FF0000"/>
                </a:solidFill>
              </a:rPr>
              <a:t>15ft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     12ft                                                9ft                                             12ft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                                                     27ft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95402" y="2630658"/>
            <a:ext cx="94523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smtClean="0"/>
              <a:t>the area </a:t>
            </a:r>
            <a:r>
              <a:rPr lang="en-US" dirty="0" smtClean="0"/>
              <a:t>of the </a:t>
            </a:r>
            <a:r>
              <a:rPr lang="en-US" dirty="0" smtClean="0"/>
              <a:t>trapezoid.                                              </a:t>
            </a:r>
            <a:r>
              <a:rPr lang="en-US" sz="1200" dirty="0" smtClean="0">
                <a:solidFill>
                  <a:srgbClr val="FF0000"/>
                </a:solidFill>
              </a:rPr>
              <a:t>20in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                                                                   7.5in           7in                                                                                                                                             7.6in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23in</a:t>
            </a:r>
            <a:r>
              <a:rPr lang="en-US" smtClean="0"/>
              <a:t>                             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                                                   </a:t>
            </a:r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                                          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4178105" y="3108960"/>
            <a:ext cx="6189784" cy="1628720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600135" y="3108960"/>
            <a:ext cx="14068" cy="162872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14204" y="4459458"/>
            <a:ext cx="281354" cy="278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0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39068</TotalTime>
  <Words>115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Area of Other Figures</vt:lpstr>
      <vt:lpstr>Objective </vt:lpstr>
      <vt:lpstr>Vocabulary</vt:lpstr>
      <vt:lpstr>Concept – Area of a Trapezoid</vt:lpstr>
      <vt:lpstr>Example</vt:lpstr>
      <vt:lpstr>Example</vt:lpstr>
      <vt:lpstr>Example</vt:lpstr>
      <vt:lpstr>Questions?</vt:lpstr>
      <vt:lpstr>Exit Ticket</vt:lpstr>
      <vt:lpstr>Worksheet</vt:lpstr>
    </vt:vector>
  </TitlesOfParts>
  <Company>Alkcester-Hudson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</dc:title>
  <dc:creator>Jon Selchert</dc:creator>
  <cp:lastModifiedBy>Jon Selchert</cp:lastModifiedBy>
  <cp:revision>98</cp:revision>
  <cp:lastPrinted>2017-03-17T14:41:20Z</cp:lastPrinted>
  <dcterms:created xsi:type="dcterms:W3CDTF">2016-12-16T14:01:24Z</dcterms:created>
  <dcterms:modified xsi:type="dcterms:W3CDTF">2017-04-12T03:54:38Z</dcterms:modified>
</cp:coreProperties>
</file>