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88" r:id="rId4"/>
    <p:sldId id="290" r:id="rId5"/>
    <p:sldId id="292" r:id="rId6"/>
    <p:sldId id="262" r:id="rId7"/>
    <p:sldId id="27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12</a:t>
            </a:r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 smtClean="0"/>
              <a:t>12.2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</a:t>
            </a:r>
            <a:r>
              <a:rPr lang="en-US" dirty="0" smtClean="0"/>
              <a:t>to find experimental probability and to use simulations.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b="1" dirty="0" smtClean="0"/>
                  <a:t>Experimental probability = P(event)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𝒕𝒊𝒎𝒆𝒔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𝒆𝒗𝒆𝒏𝒕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𝒐𝒄𝒄𝒖𝒓𝒔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𝒑𝒐𝒔𝒔𝒊𝒃𝒍𝒆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𝒐𝒖𝒕𝒄𝒐𝒎𝒆𝒔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b="1" dirty="0" smtClean="0"/>
                  <a:t>Note:  Experimental is like actually flipping a coin and recording the outcome but theoretical  is the calculated like section 1, it is what you expect to happen. 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</a:t>
            </a:r>
            <a:r>
              <a:rPr lang="en-US" dirty="0" smtClean="0"/>
              <a:t>Finding Experimental Probability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3574363"/>
                <a:ext cx="9601196" cy="2633254"/>
              </a:xfrm>
            </p:spPr>
            <p:txBody>
              <a:bodyPr/>
              <a:lstStyle/>
              <a:p>
                <a:r>
                  <a:rPr lang="en-US" dirty="0" smtClean="0"/>
                  <a:t>You attempt 16 free throws in a game. Your results are in the chart. What is your experimental probability of making a free throw?  </a:t>
                </a:r>
              </a:p>
              <a:p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𝑡h𝑟𝑜𝑤𝑠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𝑚𝑎𝑑𝑒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𝑎𝑡𝑡𝑒𝑚𝑝𝑡𝑒𝑑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=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(simplified)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3574363"/>
                <a:ext cx="9601196" cy="2633254"/>
              </a:xfrm>
              <a:blipFill>
                <a:blip r:embed="rId2"/>
                <a:stretch>
                  <a:fillRect l="-1144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38337"/>
              </p:ext>
            </p:extLst>
          </p:nvPr>
        </p:nvGraphicFramePr>
        <p:xfrm>
          <a:off x="6865510" y="2447953"/>
          <a:ext cx="4031088" cy="112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54">
                  <a:extLst>
                    <a:ext uri="{9D8B030D-6E8A-4147-A177-3AD203B41FA5}">
                      <a16:colId xmlns:a16="http://schemas.microsoft.com/office/drawing/2014/main" val="2061161415"/>
                    </a:ext>
                  </a:extLst>
                </a:gridCol>
                <a:gridCol w="580112">
                  <a:extLst>
                    <a:ext uri="{9D8B030D-6E8A-4147-A177-3AD203B41FA5}">
                      <a16:colId xmlns:a16="http://schemas.microsoft.com/office/drawing/2014/main" val="513155299"/>
                    </a:ext>
                  </a:extLst>
                </a:gridCol>
                <a:gridCol w="522101">
                  <a:extLst>
                    <a:ext uri="{9D8B030D-6E8A-4147-A177-3AD203B41FA5}">
                      <a16:colId xmlns:a16="http://schemas.microsoft.com/office/drawing/2014/main" val="4069218165"/>
                    </a:ext>
                  </a:extLst>
                </a:gridCol>
                <a:gridCol w="447515">
                  <a:extLst>
                    <a:ext uri="{9D8B030D-6E8A-4147-A177-3AD203B41FA5}">
                      <a16:colId xmlns:a16="http://schemas.microsoft.com/office/drawing/2014/main" val="1459630948"/>
                    </a:ext>
                  </a:extLst>
                </a:gridCol>
                <a:gridCol w="480664">
                  <a:extLst>
                    <a:ext uri="{9D8B030D-6E8A-4147-A177-3AD203B41FA5}">
                      <a16:colId xmlns:a16="http://schemas.microsoft.com/office/drawing/2014/main" val="927644890"/>
                    </a:ext>
                  </a:extLst>
                </a:gridCol>
                <a:gridCol w="497239">
                  <a:extLst>
                    <a:ext uri="{9D8B030D-6E8A-4147-A177-3AD203B41FA5}">
                      <a16:colId xmlns:a16="http://schemas.microsoft.com/office/drawing/2014/main" val="50569596"/>
                    </a:ext>
                  </a:extLst>
                </a:gridCol>
                <a:gridCol w="480664">
                  <a:extLst>
                    <a:ext uri="{9D8B030D-6E8A-4147-A177-3AD203B41FA5}">
                      <a16:colId xmlns:a16="http://schemas.microsoft.com/office/drawing/2014/main" val="1378671628"/>
                    </a:ext>
                  </a:extLst>
                </a:gridCol>
                <a:gridCol w="497239">
                  <a:extLst>
                    <a:ext uri="{9D8B030D-6E8A-4147-A177-3AD203B41FA5}">
                      <a16:colId xmlns:a16="http://schemas.microsoft.com/office/drawing/2014/main" val="437284296"/>
                    </a:ext>
                  </a:extLst>
                </a:gridCol>
              </a:tblGrid>
              <a:tr h="37547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0=miss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1=make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24274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95350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4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09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</a:t>
            </a:r>
            <a:r>
              <a:rPr lang="en-US" dirty="0" smtClean="0"/>
              <a:t>Simulating an Event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2" y="3806182"/>
            <a:ext cx="9601196" cy="2633254"/>
          </a:xfrm>
        </p:spPr>
        <p:txBody>
          <a:bodyPr/>
          <a:lstStyle/>
          <a:p>
            <a:r>
              <a:rPr lang="en-US" dirty="0" smtClean="0"/>
              <a:t>Find the experimental probability of having 2 out 3 children in a family be girls</a:t>
            </a:r>
          </a:p>
          <a:p>
            <a:r>
              <a:rPr lang="en-US" dirty="0" smtClean="0"/>
              <a:t>We simulate by tossing a coin and the results are in the table above</a:t>
            </a:r>
          </a:p>
          <a:p>
            <a:r>
              <a:rPr lang="en-US" dirty="0" smtClean="0"/>
              <a:t>We find that with 20 attempts that 6 times this occurred</a:t>
            </a:r>
          </a:p>
          <a:p>
            <a:r>
              <a:rPr lang="en-US" dirty="0" smtClean="0"/>
              <a:t>Therefore 3/10 or 30% of the time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468283"/>
              </p:ext>
            </p:extLst>
          </p:nvPr>
        </p:nvGraphicFramePr>
        <p:xfrm>
          <a:off x="1107581" y="1862423"/>
          <a:ext cx="3813220" cy="200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44">
                  <a:extLst>
                    <a:ext uri="{9D8B030D-6E8A-4147-A177-3AD203B41FA5}">
                      <a16:colId xmlns:a16="http://schemas.microsoft.com/office/drawing/2014/main" val="2634753814"/>
                    </a:ext>
                  </a:extLst>
                </a:gridCol>
                <a:gridCol w="762644">
                  <a:extLst>
                    <a:ext uri="{9D8B030D-6E8A-4147-A177-3AD203B41FA5}">
                      <a16:colId xmlns:a16="http://schemas.microsoft.com/office/drawing/2014/main" val="172498808"/>
                    </a:ext>
                  </a:extLst>
                </a:gridCol>
                <a:gridCol w="762644">
                  <a:extLst>
                    <a:ext uri="{9D8B030D-6E8A-4147-A177-3AD203B41FA5}">
                      <a16:colId xmlns:a16="http://schemas.microsoft.com/office/drawing/2014/main" val="666216811"/>
                    </a:ext>
                  </a:extLst>
                </a:gridCol>
                <a:gridCol w="762644">
                  <a:extLst>
                    <a:ext uri="{9D8B030D-6E8A-4147-A177-3AD203B41FA5}">
                      <a16:colId xmlns:a16="http://schemas.microsoft.com/office/drawing/2014/main" val="1448915299"/>
                    </a:ext>
                  </a:extLst>
                </a:gridCol>
                <a:gridCol w="762644">
                  <a:extLst>
                    <a:ext uri="{9D8B030D-6E8A-4147-A177-3AD203B41FA5}">
                      <a16:colId xmlns:a16="http://schemas.microsoft.com/office/drawing/2014/main" val="1125337345"/>
                    </a:ext>
                  </a:extLst>
                </a:gridCol>
              </a:tblGrid>
              <a:tr h="318203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Heads</a:t>
                      </a:r>
                      <a:r>
                        <a:rPr lang="en-US" baseline="0" dirty="0" smtClean="0"/>
                        <a:t> = Girl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Tails = Boy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97496"/>
                  </a:ext>
                </a:extLst>
              </a:tr>
              <a:tr h="318203">
                <a:tc>
                  <a:txBody>
                    <a:bodyPr/>
                    <a:lstStyle/>
                    <a:p>
                      <a:r>
                        <a:rPr lang="en-US" dirty="0" smtClean="0"/>
                        <a:t>TTH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5231"/>
                  </a:ext>
                </a:extLst>
              </a:tr>
              <a:tr h="318203">
                <a:tc>
                  <a:txBody>
                    <a:bodyPr/>
                    <a:lstStyle/>
                    <a:p>
                      <a:r>
                        <a:rPr lang="en-US" dirty="0" smtClean="0"/>
                        <a:t>TTH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60124"/>
                  </a:ext>
                </a:extLst>
              </a:tr>
              <a:tr h="318203">
                <a:tc>
                  <a:txBody>
                    <a:bodyPr/>
                    <a:lstStyle/>
                    <a:p>
                      <a:r>
                        <a:rPr lang="en-US" dirty="0" smtClean="0"/>
                        <a:t>HHT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88663"/>
                  </a:ext>
                </a:extLst>
              </a:tr>
              <a:tr h="539149">
                <a:tc>
                  <a:txBody>
                    <a:bodyPr/>
                    <a:lstStyle/>
                    <a:p>
                      <a:r>
                        <a:rPr lang="en-US" dirty="0" smtClean="0"/>
                        <a:t>THT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HHH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8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9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44361</TotalTime>
  <Words>245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Garamond</vt:lpstr>
      <vt:lpstr>Organic</vt:lpstr>
      <vt:lpstr>Experimental Probability</vt:lpstr>
      <vt:lpstr>Objective </vt:lpstr>
      <vt:lpstr>Vocabulary</vt:lpstr>
      <vt:lpstr>Example – Finding Experimental Probability</vt:lpstr>
      <vt:lpstr>Example – Simulating an Event</vt:lpstr>
      <vt:lpstr>Questions?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93</cp:revision>
  <cp:lastPrinted>2017-03-17T14:41:20Z</cp:lastPrinted>
  <dcterms:created xsi:type="dcterms:W3CDTF">2016-12-16T14:01:24Z</dcterms:created>
  <dcterms:modified xsi:type="dcterms:W3CDTF">2020-04-22T18:51:42Z</dcterms:modified>
</cp:coreProperties>
</file>